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6" r:id="rId6"/>
    <p:sldId id="263" r:id="rId7"/>
    <p:sldId id="264" r:id="rId8"/>
    <p:sldId id="265" r:id="rId9"/>
    <p:sldId id="262" r:id="rId10"/>
    <p:sldId id="277" r:id="rId11"/>
    <p:sldId id="278" r:id="rId1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629E585-120A-49B8-84D8-A67AAEFDB4B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EFAD58F-0F26-44A6-90BA-0A2852189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9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453" y="3697338"/>
            <a:ext cx="6793947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267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1" y="5056018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8455" y="1875512"/>
            <a:ext cx="6793947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1146734"/>
            <a:ext cx="8799444" cy="385230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 userDrawn="1"/>
        </p:nvSpPr>
        <p:spPr>
          <a:xfrm>
            <a:off x="1" y="4983773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29DDF4F-0937-4BDC-9F9C-30468D4E8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48542" y="6262973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11-23-2020 v1.0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EE6CD26B-E01D-48DF-BCA6-4ECBD3EEEB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41359" y="6265304"/>
            <a:ext cx="7306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Adv Property Tax Amounts on Federal and NJ Returns</a:t>
            </a:r>
            <a:endParaRPr lang="en-US" sz="1200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E8732F3-3ED1-484C-AADA-74837874C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359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F47BEAC-95D2-4A0A-87FE-8A1CBA4DA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48542" y="6262973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11-23-2020 v1.0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031DB0D-DD79-4B6A-95FD-9F9B39F37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41359" y="6265304"/>
            <a:ext cx="7306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Adv Property Tax Amounts on Federal and NJ Returns</a:t>
            </a:r>
            <a:endParaRPr lang="en-US" sz="1200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95FD1EB-9B36-4E36-8B75-B3BD2FB16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4016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F81E20F-F6A8-4E4D-AE4B-A82B987A9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48542" y="6262973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11-23-2020 v1.0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4AE0B36-D24F-444B-BB25-D4B0040DF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41359" y="6265304"/>
            <a:ext cx="7306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Adv Property Tax Amounts on Federal and NJ Returns</a:t>
            </a:r>
            <a:endParaRPr lang="en-US" sz="120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CDC23A7-3D62-4D0A-A2C8-55FECECA2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5926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00">
          <p15:clr>
            <a:srgbClr val="FBAE40"/>
          </p15:clr>
        </p15:guide>
        <p15:guide id="3" pos="5208">
          <p15:clr>
            <a:srgbClr val="FBAE40"/>
          </p15:clr>
        </p15:guide>
        <p15:guide id="4" orient="horz" pos="828">
          <p15:clr>
            <a:srgbClr val="FBAE40"/>
          </p15:clr>
        </p15:guide>
        <p15:guide id="5" pos="800">
          <p15:clr>
            <a:srgbClr val="FBAE40"/>
          </p15:clr>
        </p15:guide>
        <p15:guide id="6" pos="69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33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733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5"/>
            <a:ext cx="4664075" cy="3779839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5"/>
            <a:ext cx="4663440" cy="3779839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F92E47-36BF-43B4-8175-844E85808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48542" y="6262973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11-23-2020 v1.0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52616E1-5788-49A5-8C93-A95FBC86A42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441359" y="6265304"/>
            <a:ext cx="7306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Adv Property Tax Amounts on Federal and NJ Returns</a:t>
            </a:r>
            <a:endParaRPr lang="en-US" sz="1200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3AD6CDD-875F-4D6F-B9AF-3A0B6A5B2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0965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-2467"/>
            <a:ext cx="12192000" cy="1182568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 userDrawn="1"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60697DD-13B4-4259-A972-998BFA123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48542" y="6262973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11-23-2020 v1.0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B5887A9-849A-46B6-AB67-6D711ECEA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41359" y="6265304"/>
            <a:ext cx="7306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Adv Property Tax Amounts on Federal and NJ Returns</a:t>
            </a:r>
            <a:endParaRPr lang="en-US" sz="1200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95C12D1-FA98-4206-AFCC-304A3B895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41710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00">
          <p15:clr>
            <a:srgbClr val="FBAE40"/>
          </p15:clr>
        </p15:guide>
        <p15:guide id="3" pos="5208">
          <p15:clr>
            <a:srgbClr val="FBAE40"/>
          </p15:clr>
        </p15:guide>
        <p15:guide id="4" orient="horz" pos="828">
          <p15:clr>
            <a:srgbClr val="FBAE40"/>
          </p15:clr>
        </p15:guide>
        <p15:guide id="5" pos="800">
          <p15:clr>
            <a:srgbClr val="FBAE40"/>
          </p15:clr>
        </p15:guide>
        <p15:guide id="6" pos="6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BF751E-3457-4F03-AC8F-B7850FF10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48542" y="6262973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11-23-2020 v1.0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A09F19-65F3-4AB4-B065-0A2AD047C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41359" y="6265304"/>
            <a:ext cx="7306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Adv Property Tax Amounts on Federal and NJ Returns</a:t>
            </a:r>
            <a:endParaRPr lang="en-US" sz="1200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C9833C-D7AE-4BB7-AED9-4CBD2CA2B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835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8542" y="6262973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11-23-2020 v1.0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1359" y="6265304"/>
            <a:ext cx="7306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Adv Property Tax Amounts on Federal and NJ Returns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 sz="12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8538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/>
  <p:txStyles>
    <p:titleStyle>
      <a:lvl1pPr algn="l" defTabSz="609570" rtl="0" eaLnBrk="1" latinLnBrk="0" hangingPunct="1">
        <a:spcBef>
          <a:spcPct val="0"/>
        </a:spcBef>
        <a:buNone/>
        <a:defRPr sz="5333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09570" rtl="0" eaLnBrk="1" latinLnBrk="0" hangingPunct="1">
        <a:spcBef>
          <a:spcPts val="2400"/>
        </a:spcBef>
        <a:buClr>
          <a:schemeClr val="bg1"/>
        </a:buClr>
        <a:buFont typeface="Arial"/>
        <a:buNone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68891" indent="-450839" algn="l" defTabSz="609570" rtl="0" eaLnBrk="1" latinLnBrk="0" hangingPunct="1">
        <a:spcBef>
          <a:spcPts val="1200"/>
        </a:spcBef>
        <a:buClr>
          <a:srgbClr val="CF2124"/>
        </a:buClr>
        <a:buSzPct val="110000"/>
        <a:buFont typeface="Wingdings" panose="05000000000000000000" pitchFamily="2" charset="2"/>
        <a:buChar char="§"/>
        <a:tabLst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909186" indent="-380990" algn="l" defTabSz="609570" rtl="0" eaLnBrk="1" latinLnBrk="0" hangingPunct="1">
        <a:spcBef>
          <a:spcPts val="800"/>
        </a:spcBef>
        <a:buClr>
          <a:srgbClr val="55493F"/>
        </a:buClr>
        <a:buSzPct val="110000"/>
        <a:buFont typeface="Arial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  <p15:guide id="10" orient="horz" pos="828">
          <p15:clr>
            <a:srgbClr val="F26B43"/>
          </p15:clr>
        </p15:guide>
        <p15:guide id="11" pos="6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455" y="3412330"/>
            <a:ext cx="6793947" cy="1112839"/>
          </a:xfrm>
        </p:spPr>
        <p:txBody>
          <a:bodyPr/>
          <a:lstStyle/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Property Tax Amounts on Federal and NJ Returns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398" y="1777511"/>
            <a:ext cx="2640519" cy="1919827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642CDD-D0D0-405E-8D49-23B267C4AB0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F244F20-B518-471A-A051-E4A2D12FA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Adv Property Tax Amounts on Federal and NJ Returns</a:t>
            </a:r>
            <a:endParaRPr lang="en-US" sz="12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EA8FB2-1EE8-44E4-814D-D1A8FE3D5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pPr/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5404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56"/>
    </mc:Choice>
    <mc:Fallback xmlns="">
      <p:transition spd="slow" advTm="3255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25566" y="1649748"/>
            <a:ext cx="10111217" cy="4899642"/>
          </a:xfrm>
        </p:spPr>
        <p:txBody>
          <a:bodyPr>
            <a:normAutofit fontScale="62500" lnSpcReduction="20000"/>
          </a:bodyPr>
          <a:lstStyle/>
          <a:p>
            <a:pPr marL="0" lvl="1" indent="-218503">
              <a:buNone/>
            </a:pPr>
            <a:r>
              <a:rPr lang="en-US" sz="5633" dirty="0"/>
              <a:t>Use Worksheet G-1 in NJ 1040 instructions to calculate property tax amount to claim on NJ return if: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/>
              <a:t>Taxpayer had more than 1 principal residence during  tax year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/>
              <a:t>Taxpayer shared ownership of home or rent with non-spouse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/>
              <a:t>Principal residence was in a multiunit property that taxpayer owned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/>
              <a:t>Taxpayer was both a homeowner and a tenant during current tax year  </a:t>
            </a:r>
          </a:p>
          <a:p>
            <a:pPr marL="621792" lvl="2" indent="0">
              <a:buNone/>
            </a:pPr>
            <a:endParaRPr lang="en-US" sz="5100" dirty="0"/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595111" cy="1143000"/>
          </a:xfrm>
        </p:spPr>
        <p:txBody>
          <a:bodyPr>
            <a:normAutofit/>
          </a:bodyPr>
          <a:lstStyle/>
          <a:p>
            <a:r>
              <a:rPr lang="en-US" sz="4700" dirty="0"/>
              <a:t>Unusual Situations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A5879-2A5B-4B21-B932-544EDE8B56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FAF85ED-78E3-41A8-A234-47127BEF4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9115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545"/>
    </mc:Choice>
    <mc:Fallback xmlns="">
      <p:transition spd="slow" advTm="10254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903493-4F0C-4B7E-8E9A-52CE45C2A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fld id="{193B690C-BBC0-AB42-87A5-D18F9DC3105A}" type="slidenum">
              <a:rPr lang="en-US" smtClean="0"/>
              <a:t>11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45F19-B7D7-421F-9A65-064DB09255B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78833" y="1562470"/>
            <a:ext cx="9753600" cy="45631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is a 2-page job aid in NJ Special Handling document that summarizes all the information from this deck</a:t>
            </a:r>
          </a:p>
          <a:p>
            <a:pPr lvl="1"/>
            <a:r>
              <a:rPr lang="en-US" dirty="0"/>
              <a:t>Look in Table of Contents for Property Taxes on Federal Return and Property </a:t>
            </a:r>
            <a:r>
              <a:rPr lang="en-US"/>
              <a:t>Taxes on </a:t>
            </a:r>
            <a:r>
              <a:rPr lang="en-US" dirty="0"/>
              <a:t>NJ Return</a:t>
            </a:r>
          </a:p>
          <a:p>
            <a:pPr lvl="1"/>
            <a:r>
              <a:rPr lang="en-US" dirty="0"/>
              <a:t>Print out job aid and use during income tax preparation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61A6FC-295A-465D-934D-FEC9DE77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Job Aid for Property Taxes in NJ Special Handling Document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DDE2A-59A3-496C-979E-5F2C8D396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7C034-9042-4AA4-858F-BEB86DE27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246029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78"/>
    </mc:Choice>
    <mc:Fallback xmlns="">
      <p:transition spd="slow" advTm="6137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/>
              <a:t>Claim property taxes as an itemized deduction on Schedule A line 5b</a:t>
            </a:r>
          </a:p>
          <a:p>
            <a:r>
              <a:rPr lang="en-US" sz="4600" dirty="0"/>
              <a:t>Can claim property taxes paid on multiple properties</a:t>
            </a:r>
          </a:p>
          <a:p>
            <a:pPr lvl="1"/>
            <a:r>
              <a:rPr lang="en-US" sz="4066" dirty="0"/>
              <a:t>Property does not have to be your primary residence</a:t>
            </a:r>
          </a:p>
          <a:p>
            <a:r>
              <a:rPr lang="en-US" sz="4600" dirty="0"/>
              <a:t>Claim only property taxes paid in current tax year </a:t>
            </a:r>
          </a:p>
          <a:p>
            <a:pPr lvl="1"/>
            <a:r>
              <a:rPr lang="en-US" sz="3900" dirty="0"/>
              <a:t>Do not claim taxes billed in current year but not yet paid</a:t>
            </a:r>
          </a:p>
          <a:p>
            <a:pPr lvl="1"/>
            <a:r>
              <a:rPr lang="en-US" sz="3900" dirty="0"/>
              <a:t>OK to claim amounts due for prior years taxes that were paid in current year</a:t>
            </a:r>
          </a:p>
          <a:p>
            <a:pPr lvl="1"/>
            <a:r>
              <a:rPr lang="en-US" sz="3900" dirty="0"/>
              <a:t>Do not claim amounts placed in escrow account by mortgage lender if not paid to taxing authority yet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Taxes on Federal Return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5B656-244F-43AB-ABE4-2B75B46AF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05E305E-4D54-4B55-9DE5-82CB80487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408557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50"/>
    </mc:Choice>
    <mc:Fallback xmlns="">
      <p:transition spd="slow" advTm="14485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87164" y="1681429"/>
            <a:ext cx="9753600" cy="45838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Claim </a:t>
            </a:r>
            <a:r>
              <a:rPr lang="en-US" b="1" u="sng" dirty="0"/>
              <a:t>net</a:t>
            </a:r>
            <a:r>
              <a:rPr lang="en-US" dirty="0"/>
              <a:t> property taxes</a:t>
            </a:r>
          </a:p>
          <a:p>
            <a:pPr lvl="1"/>
            <a:r>
              <a:rPr lang="en-US" dirty="0"/>
              <a:t>Amount after Veterans deduction(s) and Senior Citizen/Disabled deduction (SC) are applied</a:t>
            </a:r>
          </a:p>
          <a:p>
            <a:pPr lvl="1"/>
            <a:r>
              <a:rPr lang="en-US" dirty="0"/>
              <a:t>Amount prior to Homestead Benefit (HB) credits received for a prior year</a:t>
            </a:r>
          </a:p>
          <a:p>
            <a:pPr lvl="2"/>
            <a:r>
              <a:rPr lang="en-US" dirty="0"/>
              <a:t>In 2019, two HB credits received – on 5/1/2019 and 11/1/2019 property tax bills</a:t>
            </a:r>
          </a:p>
          <a:p>
            <a:pPr lvl="2"/>
            <a:r>
              <a:rPr lang="en-US" dirty="0"/>
              <a:t>No HB credits received in 2020 </a:t>
            </a:r>
          </a:p>
          <a:p>
            <a:r>
              <a:rPr lang="en-US" dirty="0"/>
              <a:t>Total of state income/sales tax on line 5a + property taxes on line 5b capped at $10K starting in TY2018</a:t>
            </a:r>
          </a:p>
          <a:p>
            <a:pPr lvl="1"/>
            <a:r>
              <a:rPr lang="en-US" dirty="0"/>
              <a:t>TSO applies the cap automatically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Amount to Claim on Schedule 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F165EF-134D-46DE-8F96-2FA028017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DB26D-478D-40E4-9462-5E3AD1ADB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179580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614"/>
    </mc:Choice>
    <mc:Fallback xmlns="">
      <p:transition spd="slow" advTm="19661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583875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 Documents for Amount to Claim on Schedule 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00461"/>
              </p:ext>
            </p:extLst>
          </p:nvPr>
        </p:nvGraphicFramePr>
        <p:xfrm>
          <a:off x="882989" y="1277189"/>
          <a:ext cx="10545288" cy="4760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436">
                  <a:extLst>
                    <a:ext uri="{9D8B030D-6E8A-4147-A177-3AD203B41FA5}">
                      <a16:colId xmlns:a16="http://schemas.microsoft.com/office/drawing/2014/main" val="2234949260"/>
                    </a:ext>
                  </a:extLst>
                </a:gridCol>
                <a:gridCol w="2778826">
                  <a:extLst>
                    <a:ext uri="{9D8B030D-6E8A-4147-A177-3AD203B41FA5}">
                      <a16:colId xmlns:a16="http://schemas.microsoft.com/office/drawing/2014/main" val="3634551731"/>
                    </a:ext>
                  </a:extLst>
                </a:gridCol>
                <a:gridCol w="5522026">
                  <a:extLst>
                    <a:ext uri="{9D8B030D-6E8A-4147-A177-3AD203B41FA5}">
                      <a16:colId xmlns:a16="http://schemas.microsoft.com/office/drawing/2014/main" val="105316659"/>
                    </a:ext>
                  </a:extLst>
                </a:gridCol>
              </a:tblGrid>
              <a:tr h="2232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AMOUNT TO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23791"/>
                  </a:ext>
                </a:extLst>
              </a:tr>
              <a:tr h="828899">
                <a:tc>
                  <a:txBody>
                    <a:bodyPr/>
                    <a:lstStyle/>
                    <a:p>
                      <a:r>
                        <a:rPr lang="en-US" sz="2400" dirty="0"/>
                        <a:t>Postcard from Tax Assessor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Net Taxes Billed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This is amount after Veterans/SC </a:t>
                      </a:r>
                      <a:r>
                        <a:rPr lang="en-US" sz="2400" dirty="0" err="1"/>
                        <a:t>deduc</a:t>
                      </a:r>
                      <a:r>
                        <a:rPr lang="en-US" sz="2400" dirty="0"/>
                        <a:t>- </a:t>
                      </a:r>
                      <a:r>
                        <a:rPr lang="en-US" sz="2400" dirty="0" err="1"/>
                        <a:t>tions</a:t>
                      </a:r>
                      <a:r>
                        <a:rPr lang="en-US" sz="2400" dirty="0"/>
                        <a:t> but</a:t>
                      </a:r>
                      <a:r>
                        <a:rPr lang="en-US" sz="2400" baseline="0" dirty="0"/>
                        <a:t> prior to HB credits. Use as shown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72025"/>
                  </a:ext>
                </a:extLst>
              </a:tr>
              <a:tr h="1129342">
                <a:tc>
                  <a:txBody>
                    <a:bodyPr/>
                    <a:lstStyle/>
                    <a:p>
                      <a:r>
                        <a:rPr lang="en-US" sz="2400" dirty="0"/>
                        <a:t>Property Tax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Net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Use Net Tax as shown</a:t>
                      </a:r>
                    </a:p>
                    <a:p>
                      <a:r>
                        <a:rPr lang="en-US" sz="2400" dirty="0"/>
                        <a:t>Do not use Total Tax line (</a:t>
                      </a:r>
                      <a:r>
                        <a:rPr lang="en-US" sz="2400" baseline="0" dirty="0"/>
                        <a:t>amount before Veterans/SC deductions)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53313"/>
                  </a:ext>
                </a:extLst>
              </a:tr>
              <a:tr h="1128155">
                <a:tc>
                  <a:txBody>
                    <a:bodyPr/>
                    <a:lstStyle/>
                    <a:p>
                      <a:r>
                        <a:rPr lang="en-US" sz="2400" dirty="0"/>
                        <a:t>Mortgage Statement 1098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Real Estate Taxes paid by mortgage co. + HB credits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Mortgage co. pays amount due after HB credits subtracted,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so must add HB credits to amount on 1098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088727"/>
                  </a:ext>
                </a:extLst>
              </a:tr>
              <a:tr h="1151706">
                <a:tc>
                  <a:txBody>
                    <a:bodyPr/>
                    <a:lstStyle/>
                    <a:p>
                      <a:r>
                        <a:rPr lang="en-US" sz="2400" dirty="0"/>
                        <a:t>Cancelled checks from taxpayer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Total checks + HB credits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Taxpayer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pays amount due after HB credits subtracted, so must add HB credits to check amounts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336270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35ADAB-BA41-4B74-A041-1F9B7774C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06EA6E-A1BC-4DC8-9137-5CAB7E3C0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8693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241"/>
    </mc:Choice>
    <mc:Fallback xmlns="">
      <p:transition spd="slow" advTm="28824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583875"/>
          </a:xfrm>
        </p:spPr>
        <p:txBody>
          <a:bodyPr>
            <a:normAutofit fontScale="92500" lnSpcReduction="10000"/>
          </a:bodyPr>
          <a:lstStyle/>
          <a:p>
            <a:pPr indent="-450839"/>
            <a:r>
              <a:rPr lang="en-US" dirty="0"/>
              <a:t>Taxpayer should have received statement showing HB amounts prior to 5/1 and 11/1 tax payment due    OR</a:t>
            </a:r>
          </a:p>
          <a:p>
            <a:pPr indent="-450839"/>
            <a:r>
              <a:rPr lang="en-US" dirty="0"/>
              <a:t>Call local tax assessor      OR</a:t>
            </a:r>
          </a:p>
          <a:p>
            <a:pPr indent="-450839"/>
            <a:r>
              <a:rPr lang="en-US" dirty="0"/>
              <a:t>Look up online via link on TaxPrep4Free Preparer page in NJ section</a:t>
            </a:r>
          </a:p>
          <a:p>
            <a:pPr lvl="1"/>
            <a:r>
              <a:rPr lang="en-US" dirty="0"/>
              <a:t>“Online Inquiry for Homestead Rebate”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700" dirty="0"/>
              <a:t>Where to Get Homestead Benefit Amount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7F70F-FA12-4831-B244-639FE0F1A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1DB0A8B-56E8-4C0E-9EEC-390A60784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120467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864"/>
    </mc:Choice>
    <mc:Fallback xmlns="">
      <p:transition spd="slow" advTm="13386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10119754" cy="4548249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/>
              <a:t>Claim either Property Tax Deduction or Property Tax Credit, whichever is better</a:t>
            </a:r>
          </a:p>
          <a:p>
            <a:pPr lvl="1"/>
            <a:r>
              <a:rPr lang="en-US" sz="3900" dirty="0"/>
              <a:t>Deduction is on NJ 1040 line 39; credit on line 55</a:t>
            </a:r>
          </a:p>
          <a:p>
            <a:pPr lvl="1"/>
            <a:r>
              <a:rPr lang="en-US" sz="3900" dirty="0"/>
              <a:t>Maximum deduction is $15K </a:t>
            </a:r>
          </a:p>
          <a:p>
            <a:r>
              <a:rPr lang="en-US" sz="4300" dirty="0"/>
              <a:t>Can only claim property taxes paid on principal residence</a:t>
            </a:r>
          </a:p>
          <a:p>
            <a:pPr lvl="1"/>
            <a:r>
              <a:rPr lang="en-US" sz="3900" dirty="0"/>
              <a:t>Principal residence – home you own or rent and occupy as permanent residence</a:t>
            </a:r>
          </a:p>
          <a:p>
            <a:pPr lvl="2"/>
            <a:r>
              <a:rPr lang="en-US" sz="3400" dirty="0"/>
              <a:t>Not vacation home, second home, rental property</a:t>
            </a:r>
          </a:p>
          <a:p>
            <a:pPr lvl="2"/>
            <a:r>
              <a:rPr lang="en-US" sz="3400" dirty="0"/>
              <a:t>Can have multiple principal residences during the year, but only one for a given period of time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Taxes on NJ Return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60855F-DFD6-4A17-9640-FE0F94F30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945DEC-4CF4-4D29-9933-57C482FB4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167124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16"/>
    </mc:Choice>
    <mc:Fallback xmlns="">
      <p:transition spd="slow" advTm="6611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Homeowners claim </a:t>
            </a:r>
            <a:r>
              <a:rPr lang="en-US" b="1" u="sng" dirty="0"/>
              <a:t>gross</a:t>
            </a:r>
            <a:r>
              <a:rPr lang="en-US" dirty="0"/>
              <a:t> property taxes 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Amount before Veterans and SC deductions and prior to HB credits received for a prior year</a:t>
            </a:r>
          </a:p>
          <a:p>
            <a:pPr lvl="1"/>
            <a:r>
              <a:rPr lang="en-US" u="sng" dirty="0"/>
              <a:t>PTR recipients </a:t>
            </a:r>
            <a:r>
              <a:rPr lang="en-US" dirty="0"/>
              <a:t>use gross amount for </a:t>
            </a:r>
            <a:r>
              <a:rPr lang="en-US" u="sng" dirty="0"/>
              <a:t>base year</a:t>
            </a:r>
            <a:r>
              <a:rPr lang="en-US" dirty="0"/>
              <a:t>;    </a:t>
            </a:r>
            <a:r>
              <a:rPr lang="en-US" u="sng" dirty="0"/>
              <a:t>Non-PTR recipients</a:t>
            </a:r>
            <a:r>
              <a:rPr lang="en-US" dirty="0"/>
              <a:t> use gross amount for </a:t>
            </a:r>
            <a:r>
              <a:rPr lang="en-US" u="sng" dirty="0"/>
              <a:t>current tax year</a:t>
            </a:r>
          </a:p>
          <a:p>
            <a:r>
              <a:rPr lang="en-US" dirty="0"/>
              <a:t>Tenants/mobile homeowners can claim 18% of rent/site fees as property taxes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07225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Amount to Claim on NJ Return </a:t>
            </a:r>
            <a:endParaRPr lang="en-US" sz="4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B3023B-19C3-4B89-AF44-688D174A8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6F8A9A3-2AA5-482B-A182-28CFE3F84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272579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155"/>
    </mc:Choice>
    <mc:Fallback xmlns="">
      <p:transition spd="slow" advTm="11515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r>
              <a:rPr lang="en-US" dirty="0"/>
              <a:t>*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 Documents for Amount to Claim on NJ Return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979747"/>
              </p:ext>
            </p:extLst>
          </p:nvPr>
        </p:nvGraphicFramePr>
        <p:xfrm>
          <a:off x="609602" y="1523228"/>
          <a:ext cx="1119808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417">
                  <a:extLst>
                    <a:ext uri="{9D8B030D-6E8A-4147-A177-3AD203B41FA5}">
                      <a16:colId xmlns:a16="http://schemas.microsoft.com/office/drawing/2014/main" val="2084629975"/>
                    </a:ext>
                  </a:extLst>
                </a:gridCol>
                <a:gridCol w="3774208">
                  <a:extLst>
                    <a:ext uri="{9D8B030D-6E8A-4147-A177-3AD203B41FA5}">
                      <a16:colId xmlns:a16="http://schemas.microsoft.com/office/drawing/2014/main" val="1090451544"/>
                    </a:ext>
                  </a:extLst>
                </a:gridCol>
                <a:gridCol w="4879461">
                  <a:extLst>
                    <a:ext uri="{9D8B030D-6E8A-4147-A177-3AD203B41FA5}">
                      <a16:colId xmlns:a16="http://schemas.microsoft.com/office/drawing/2014/main" val="791686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of Taxpayer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  <a:r>
                        <a:rPr lang="en-US" baseline="0" dirty="0"/>
                        <a:t> Tax Amount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 to Obtain Property Tax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764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Homeowner</a:t>
                      </a:r>
                    </a:p>
                    <a:p>
                      <a:r>
                        <a:rPr lang="en-US" dirty="0"/>
                        <a:t>PTR recipient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property</a:t>
                      </a:r>
                      <a:r>
                        <a:rPr lang="en-US" baseline="0" dirty="0"/>
                        <a:t> taxes on principal residence for base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PTR-2 application (Blue book) line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131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Homeowner</a:t>
                      </a:r>
                    </a:p>
                    <a:p>
                      <a:r>
                        <a:rPr lang="en-US" dirty="0"/>
                        <a:t>Non-</a:t>
                      </a:r>
                      <a:r>
                        <a:rPr lang="en-US" baseline="0" dirty="0"/>
                        <a:t>PTR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property taxes on principal residence for current tax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 from Federal chart above</a:t>
                      </a:r>
                    </a:p>
                    <a:p>
                      <a:r>
                        <a:rPr lang="en-US" baseline="0" dirty="0"/>
                        <a:t>                               +</a:t>
                      </a:r>
                    </a:p>
                    <a:p>
                      <a:r>
                        <a:rPr lang="en-US" baseline="0" dirty="0"/>
                        <a:t>Amounts for Veterans/SC deductions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44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Tenants/Mobile</a:t>
                      </a:r>
                      <a:r>
                        <a:rPr lang="en-US" baseline="0" dirty="0"/>
                        <a:t> Homeowners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18% of total rent/site</a:t>
                      </a:r>
                      <a:r>
                        <a:rPr lang="en-US" baseline="0" dirty="0"/>
                        <a:t> fees </a:t>
                      </a:r>
                      <a:r>
                        <a:rPr lang="en-US" dirty="0"/>
                        <a:t>paid during</a:t>
                      </a:r>
                      <a:r>
                        <a:rPr lang="en-US" baseline="0" dirty="0"/>
                        <a:t> current tax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Taxpayer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005929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10E2A3-2529-4265-9934-3B2A1BADA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503DD-B0F1-4EB1-843E-0F5F70FA3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300008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483"/>
    </mc:Choice>
    <mc:Fallback xmlns="">
      <p:transition spd="slow" advTm="10448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3882199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/>
              <a:t>Ask taxpayers if they received Veterans or SC deductions </a:t>
            </a:r>
            <a:r>
              <a:rPr lang="en-US" sz="5100" dirty="0">
                <a:solidFill>
                  <a:srgbClr val="FF0000"/>
                </a:solidFill>
              </a:rPr>
              <a:t>*</a:t>
            </a:r>
            <a:r>
              <a:rPr lang="en-US" sz="5100" dirty="0"/>
              <a:t> </a:t>
            </a:r>
          </a:p>
          <a:p>
            <a:r>
              <a:rPr lang="en-US" sz="5100" dirty="0"/>
              <a:t>Call local Tax Assessor</a:t>
            </a:r>
          </a:p>
          <a:p>
            <a:r>
              <a:rPr lang="en-US" sz="5100" dirty="0"/>
              <a:t>Look up online via link on TP4F Preparer page in NJ Section</a:t>
            </a:r>
          </a:p>
          <a:p>
            <a:pPr marL="1069848" lvl="2" indent="-448056"/>
            <a:r>
              <a:rPr lang="en-US" sz="5100" dirty="0"/>
              <a:t>“Tool from Monmouth – Assessment Records Search”</a:t>
            </a:r>
          </a:p>
          <a:p>
            <a:pPr marL="1069848" lvl="2" indent="-448056"/>
            <a:endParaRPr lang="en-US" sz="5100" dirty="0"/>
          </a:p>
          <a:p>
            <a:pPr marL="621792" lvl="2" indent="0">
              <a:buNone/>
            </a:pPr>
            <a:endParaRPr lang="en-US" sz="5100" dirty="0"/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595111" cy="1143000"/>
          </a:xfrm>
        </p:spPr>
        <p:txBody>
          <a:bodyPr>
            <a:normAutofit fontScale="90000"/>
          </a:bodyPr>
          <a:lstStyle/>
          <a:p>
            <a:r>
              <a:rPr lang="en-US" sz="4700" dirty="0"/>
              <a:t>Where to Get Veterans/SC Deduction Amounts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7845" y="5247861"/>
            <a:ext cx="10184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sz="2000" dirty="0">
                <a:solidFill>
                  <a:srgbClr val="FF0000"/>
                </a:solidFill>
              </a:rPr>
              <a:t>TPs who get the SC deduction will not be above the filing threshold for NJ since maximum income is $10,000 to get SC. They will use property tax credit ($50), not deduction, so exact property tax amount is not crucial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2FBFB-0335-46AD-9F96-8EE3AD97F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8577" y="6265304"/>
            <a:ext cx="1333856" cy="365125"/>
          </a:xfrm>
        </p:spPr>
        <p:txBody>
          <a:bodyPr/>
          <a:lstStyle/>
          <a:p>
            <a:r>
              <a:rPr lang="en-US"/>
              <a:t>11-23-2020 v1.0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6C60C3C-EACD-4878-9C19-92FF1CBBA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/>
              <a:t>NJ Adv Property Tax Amounts on Federal and NJ Returns</a:t>
            </a:r>
          </a:p>
        </p:txBody>
      </p:sp>
    </p:spTree>
    <p:extLst>
      <p:ext uri="{BB962C8B-B14F-4D97-AF65-F5344CB8AC3E}">
        <p14:creationId xmlns:p14="http://schemas.microsoft.com/office/powerpoint/2010/main" val="2265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146"/>
    </mc:Choice>
    <mc:Fallback xmlns="">
      <p:transition spd="slow" advTm="170146"/>
    </mc:Fallback>
  </mc:AlternateContent>
</p:sld>
</file>

<file path=ppt/theme/theme1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890E6D9D-B4D4-442F-A028-DDE3326F6F86}" vid="{AD7BCEF7-C74C-4EA6-8CC6-8CEE9E9AD3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2870</TotalTime>
  <Words>942</Words>
  <Application>Microsoft Office PowerPoint</Application>
  <PresentationFormat>Widescreen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AARPF PPTX Template Wide</vt:lpstr>
      <vt:lpstr>Property Tax Amounts on Federal and NJ Returns</vt:lpstr>
      <vt:lpstr>Property Taxes on Federal Return</vt:lpstr>
      <vt:lpstr>What Amount to Claim on Schedule A</vt:lpstr>
      <vt:lpstr>Source Documents for Amount to Claim on Schedule A</vt:lpstr>
      <vt:lpstr>Where to Get Homestead Benefit Amount</vt:lpstr>
      <vt:lpstr>Property Taxes on NJ Return</vt:lpstr>
      <vt:lpstr>What Amount to Claim on NJ Return </vt:lpstr>
      <vt:lpstr>Source Documents for Amount to Claim on NJ Return</vt:lpstr>
      <vt:lpstr>Where to Get Veterans/SC Deduction Amounts</vt:lpstr>
      <vt:lpstr>Unusual Situations</vt:lpstr>
      <vt:lpstr>Job Aid for Property Taxes in NJ Special Handling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Taxes and Property Tax Recoveries</dc:title>
  <dc:creator>Gale Stricker</dc:creator>
  <cp:lastModifiedBy>Al TP4F</cp:lastModifiedBy>
  <cp:revision>114</cp:revision>
  <cp:lastPrinted>2018-10-22T03:00:47Z</cp:lastPrinted>
  <dcterms:created xsi:type="dcterms:W3CDTF">2018-10-01T17:42:58Z</dcterms:created>
  <dcterms:modified xsi:type="dcterms:W3CDTF">2020-11-28T04:56:29Z</dcterms:modified>
</cp:coreProperties>
</file>